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4"/>
  </p:sldMasterIdLst>
  <p:notesMasterIdLst>
    <p:notesMasterId r:id="rId45"/>
  </p:notesMasterIdLst>
  <p:handoutMasterIdLst>
    <p:handoutMasterId r:id="rId46"/>
  </p:handoutMasterIdLst>
  <p:sldIdLst>
    <p:sldId id="288" r:id="rId5"/>
    <p:sldId id="335" r:id="rId6"/>
    <p:sldId id="356" r:id="rId7"/>
    <p:sldId id="357" r:id="rId8"/>
    <p:sldId id="352" r:id="rId9"/>
    <p:sldId id="369" r:id="rId10"/>
    <p:sldId id="304" r:id="rId11"/>
    <p:sldId id="359" r:id="rId12"/>
    <p:sldId id="360" r:id="rId13"/>
    <p:sldId id="368" r:id="rId14"/>
    <p:sldId id="355" r:id="rId15"/>
    <p:sldId id="305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70" r:id="rId24"/>
    <p:sldId id="371" r:id="rId25"/>
    <p:sldId id="306" r:id="rId26"/>
    <p:sldId id="341" r:id="rId27"/>
    <p:sldId id="342" r:id="rId28"/>
    <p:sldId id="343" r:id="rId29"/>
    <p:sldId id="308" r:id="rId30"/>
    <p:sldId id="344" r:id="rId31"/>
    <p:sldId id="345" r:id="rId32"/>
    <p:sldId id="372" r:id="rId33"/>
    <p:sldId id="373" r:id="rId34"/>
    <p:sldId id="374" r:id="rId35"/>
    <p:sldId id="375" r:id="rId36"/>
    <p:sldId id="376" r:id="rId37"/>
    <p:sldId id="310" r:id="rId38"/>
    <p:sldId id="354" r:id="rId39"/>
    <p:sldId id="353" r:id="rId40"/>
    <p:sldId id="377" r:id="rId41"/>
    <p:sldId id="378" r:id="rId42"/>
    <p:sldId id="379" r:id="rId43"/>
    <p:sldId id="380" r:id="rId44"/>
  </p:sldIdLst>
  <p:sldSz cx="9144000" cy="6858000" type="screen4x3"/>
  <p:notesSz cx="6858000" cy="91995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D" initials="LD" lastIdx="23" clrIdx="0"/>
  <p:cmAuthor id="1" name="Rist, Beck" initials="RB" lastIdx="1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4CF"/>
    <a:srgbClr val="1B7EE1"/>
    <a:srgbClr val="1973CD"/>
    <a:srgbClr val="1666B6"/>
    <a:srgbClr val="0C66C0"/>
    <a:srgbClr val="0066CC"/>
    <a:srgbClr val="0099FF"/>
    <a:srgbClr val="186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3238" autoAdjust="0"/>
  </p:normalViewPr>
  <p:slideViewPr>
    <p:cSldViewPr snapToGrid="0" showGuides="1">
      <p:cViewPr varScale="1">
        <p:scale>
          <a:sx n="85" d="100"/>
          <a:sy n="85" d="100"/>
        </p:scale>
        <p:origin x="1512" y="78"/>
      </p:cViewPr>
      <p:guideLst>
        <p:guide orient="horz" pos="2160"/>
        <p:guide pos="2880"/>
        <p:guide pos="273"/>
      </p:guideLst>
    </p:cSldViewPr>
  </p:slideViewPr>
  <p:outlineViewPr>
    <p:cViewPr>
      <p:scale>
        <a:sx n="33" d="100"/>
        <a:sy n="33" d="100"/>
      </p:scale>
      <p:origin x="0" y="436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-1152" y="-90"/>
      </p:cViewPr>
      <p:guideLst>
        <p:guide orient="horz" pos="2897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9188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8739188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891814C-9B2E-41C4-B731-DAD66BF672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503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5812" cy="34464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38200" y="4343400"/>
            <a:ext cx="5029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188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8739188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7DEBB69-AEC9-4363-974D-582DA47EA6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85544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ヒラギノ角ゴ Pro W3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4498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6112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4505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931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5500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1036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9464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5637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043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5698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9227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658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11212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1645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6169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2424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10053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6711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6157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19627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637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9244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8978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5855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1595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782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ppt_open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8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6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223963" y="3724275"/>
            <a:ext cx="6692900" cy="838200"/>
          </a:xfrm>
          <a:effectLst/>
        </p:spPr>
        <p:txBody>
          <a:bodyPr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1266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307013"/>
            <a:ext cx="6400800" cy="533400"/>
          </a:xfrm>
        </p:spPr>
        <p:txBody>
          <a:bodyPr lIns="91440" tIns="45720" rIns="91440" bIns="4572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411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738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1611313"/>
            <a:ext cx="2155825" cy="4421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1611313"/>
            <a:ext cx="6316663" cy="4421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56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03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85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346325"/>
            <a:ext cx="4230688" cy="3686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8" y="2346325"/>
            <a:ext cx="4230687" cy="3686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694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05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9238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91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522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515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33388" y="702703"/>
            <a:ext cx="8524875" cy="3889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6718" y="1545571"/>
            <a:ext cx="86137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6003925" y="6089650"/>
            <a:ext cx="2820988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1030" name="Text Box 11"/>
          <p:cNvSpPr txBox="1">
            <a:spLocks noChangeArrowheads="1"/>
          </p:cNvSpPr>
          <p:nvPr userDrawn="1"/>
        </p:nvSpPr>
        <p:spPr bwMode="auto">
          <a:xfrm>
            <a:off x="303213" y="6581775"/>
            <a:ext cx="8840787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1000" dirty="0">
              <a:ea typeface="+mn-ea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Copyright © </a:t>
            </a:r>
            <a:r>
              <a:rPr lang="en-US" sz="1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2022 </a:t>
            </a:r>
            <a:r>
              <a:rPr lang="en-US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Wolters Kluwer · All Rights Reserved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158875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2" name="Picture 14" descr="WK_CMYK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00825"/>
            <a:ext cx="13176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+mj-lt"/>
          <a:ea typeface="ヒラギノ角ゴ Pro W3" charset="0"/>
          <a:cs typeface="Genev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  <a:ea typeface="ヒラギノ角ゴ Pro W3" charset="0"/>
          <a:cs typeface="Genev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  <a:ea typeface="ヒラギノ角ゴ Pro W3" charset="0"/>
          <a:cs typeface="Genev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  <a:ea typeface="ヒラギノ角ゴ Pro W3" charset="0"/>
          <a:cs typeface="Genev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  <a:ea typeface="ヒラギノ角ゴ Pro W3" charset="0"/>
          <a:cs typeface="Gene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9pPr>
    </p:titleStyle>
    <p:bodyStyle>
      <a:lvl1pPr marL="280988" indent="-280988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Font typeface="Wingdings" panose="05000000000000000000" pitchFamily="2" charset="2"/>
        <a:buChar char="v"/>
        <a:defRPr sz="2400">
          <a:solidFill>
            <a:schemeClr val="tx1"/>
          </a:solidFill>
          <a:latin typeface="+mn-lt"/>
          <a:ea typeface="ヒラギノ角ゴ Pro W3" charset="0"/>
          <a:cs typeface="Geneva" charset="0"/>
        </a:defRPr>
      </a:lvl1pPr>
      <a:lvl2pPr marL="800100" indent="-3429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Font typeface="Courier New" panose="02070309020205020404" pitchFamily="49" charset="0"/>
        <a:buChar char="o"/>
        <a:defRPr sz="2400">
          <a:solidFill>
            <a:schemeClr val="tx1"/>
          </a:solidFill>
          <a:latin typeface="+mn-lt"/>
          <a:ea typeface="Geneva" charset="0"/>
          <a:cs typeface="Geneva" charset="0"/>
        </a:defRPr>
      </a:lvl2pPr>
      <a:lvl3pPr marL="1433513" indent="-4572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Geneva" charset="0"/>
          <a:cs typeface="Geneva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Font typeface="Wingdings" panose="05000000000000000000" pitchFamily="2" charset="2"/>
        <a:buChar char="Ø"/>
        <a:defRPr sz="24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4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23963" y="2804430"/>
            <a:ext cx="6692900" cy="1772793"/>
          </a:xfrm>
        </p:spPr>
        <p:txBody>
          <a:bodyPr/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Chapter 10</a:t>
            </a:r>
            <a:b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Consumer Interests and Concerns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9"/>
    </mc:Choice>
    <mc:Fallback>
      <p:transition spd="slow" advTm="10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33388" y="710486"/>
            <a:ext cx="8524875" cy="388937"/>
          </a:xfrm>
        </p:spPr>
        <p:txBody>
          <a:bodyPr/>
          <a:lstStyle/>
          <a:p>
            <a:r>
              <a:rPr lang="en-US" dirty="0"/>
              <a:t>Question #2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Identify whether the following question is true or false. 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All functional foods are rich in phytochemicals.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0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3"/>
    </mc:Choice>
    <mc:Fallback>
      <p:transition spd="slow" advTm="8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to Question #2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16718" y="1604563"/>
            <a:ext cx="8613775" cy="36861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False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 smtClean="0"/>
              <a:t>Rationale</a:t>
            </a:r>
            <a:r>
              <a:rPr lang="en-US" altLang="en-US" dirty="0"/>
              <a:t>: Functional foods contain substances that appear to enhance health beyond their basic nutritional value but plants that are rich in phytochemicals are natural functional foods.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0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95"/>
    </mc:Choice>
    <mc:Fallback>
      <p:transition spd="slow" advTm="18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Organically Grown Foods #1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Demand for organic foods has soared over the last decade.</a:t>
            </a:r>
          </a:p>
          <a:p>
            <a:r>
              <a:rPr lang="en-US" altLang="en-US" dirty="0"/>
              <a:t>Fresh fruits and vegetables have been the top selling category of organically grown food. </a:t>
            </a:r>
          </a:p>
          <a:p>
            <a:r>
              <a:rPr lang="en-US" altLang="en-US" dirty="0"/>
              <a:t>Consumers have the impression that organic vegetables and fruits are safer, more nutritious, and healthier. </a:t>
            </a:r>
          </a:p>
          <a:p>
            <a:pPr lvl="1"/>
            <a:r>
              <a:rPr lang="en-US" altLang="en-US" dirty="0"/>
              <a:t>Findings are complicated and dependent upon how those terms are defined.</a:t>
            </a:r>
          </a:p>
          <a:p>
            <a:pPr lvl="2"/>
            <a:r>
              <a:rPr lang="en-US" altLang="en-US" dirty="0"/>
              <a:t>Organically grown foods are comparable to conventionally grown foods in taste and nutritional value.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80"/>
    </mc:Choice>
    <mc:Fallback>
      <p:transition spd="slow" advTm="7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Organically Grown Foods #2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16718" y="1634059"/>
            <a:ext cx="8613775" cy="3686175"/>
          </a:xfrm>
        </p:spPr>
        <p:txBody>
          <a:bodyPr/>
          <a:lstStyle/>
          <a:p>
            <a:r>
              <a:rPr lang="en-US" altLang="en-US" sz="2200" b="1" dirty="0"/>
              <a:t>Safety</a:t>
            </a:r>
          </a:p>
          <a:p>
            <a:pPr lvl="1"/>
            <a:r>
              <a:rPr lang="en-US" altLang="en-US" sz="2200" dirty="0"/>
              <a:t>Organic standards do not specifically address safety issues such as microbial or chemical hazards. </a:t>
            </a:r>
          </a:p>
          <a:p>
            <a:pPr lvl="1"/>
            <a:r>
              <a:rPr lang="en-US" altLang="en-US" sz="2200" dirty="0"/>
              <a:t>Foodborne illness outbreaks reported from organic food have increased in recent years. </a:t>
            </a:r>
          </a:p>
          <a:p>
            <a:pPr lvl="2"/>
            <a:r>
              <a:rPr lang="en-US" altLang="en-US" sz="2200" dirty="0"/>
              <a:t>This parallels the increase in organic food intake. </a:t>
            </a:r>
          </a:p>
          <a:p>
            <a:pPr lvl="1"/>
            <a:r>
              <a:rPr lang="en-US" altLang="en-US" sz="2200" dirty="0"/>
              <a:t>The risk of outbreaks due to organic foods compared to that of conventional foods cannot be assessed because foodborne outbreak surveillance does not systematically collect information about food production methods. </a:t>
            </a:r>
          </a:p>
          <a:p>
            <a:pPr lvl="1"/>
            <a:endParaRPr lang="en-US" altLang="en-US" sz="2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1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76"/>
    </mc:Choice>
    <mc:Fallback>
      <p:transition spd="slow" advTm="4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Organically Grown Foods #3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16718" y="1571164"/>
            <a:ext cx="8613775" cy="4597718"/>
          </a:xfrm>
        </p:spPr>
        <p:txBody>
          <a:bodyPr/>
          <a:lstStyle/>
          <a:p>
            <a:r>
              <a:rPr lang="en-US" altLang="en-US" sz="2200" b="1" dirty="0"/>
              <a:t>Safety</a:t>
            </a:r>
            <a:r>
              <a:rPr lang="en-US" sz="2200" b="1" dirty="0"/>
              <a:t>—</a:t>
            </a:r>
            <a:r>
              <a:rPr lang="en-US" altLang="en-US" sz="2200" b="1" dirty="0"/>
              <a:t>(cont.)</a:t>
            </a:r>
          </a:p>
          <a:p>
            <a:pPr lvl="1"/>
            <a:r>
              <a:rPr lang="en-US" altLang="en-US" sz="2200" dirty="0"/>
              <a:t>Research on whether organic produce is more or less susceptible to microbial contamination compared to conventional produce is inconclusive.</a:t>
            </a:r>
          </a:p>
          <a:p>
            <a:pPr lvl="1"/>
            <a:r>
              <a:rPr lang="en-US" altLang="en-US" sz="2200" dirty="0"/>
              <a:t>Food safety precautions are necessary with all food—organic and conventional foods.</a:t>
            </a:r>
          </a:p>
          <a:p>
            <a:pPr lvl="1"/>
            <a:r>
              <a:rPr lang="en-US" altLang="en-US" sz="2200" dirty="0"/>
              <a:t>Raw milk and fresh produce, whether conventionally or organically produced, are common vehicles for pathogens.</a:t>
            </a:r>
          </a:p>
          <a:p>
            <a:pPr lvl="1"/>
            <a:r>
              <a:rPr lang="en-US" altLang="en-US" sz="2200" dirty="0"/>
              <a:t>Organic processed foods must be free of artificial preservatives, colors, and flavors and be made from organic ingredients, with few exceptions.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3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91"/>
    </mc:Choice>
    <mc:Fallback>
      <p:transition spd="slow" advTm="4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Organically Grown Foods #4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16718" y="1497424"/>
            <a:ext cx="8613775" cy="4597718"/>
          </a:xfrm>
        </p:spPr>
        <p:txBody>
          <a:bodyPr/>
          <a:lstStyle/>
          <a:p>
            <a:r>
              <a:rPr lang="en-US" altLang="en-US" sz="2200" b="1" dirty="0"/>
              <a:t>Nutritional Value</a:t>
            </a:r>
          </a:p>
          <a:p>
            <a:pPr lvl="1"/>
            <a:r>
              <a:rPr lang="en-US" altLang="en-US" sz="2200" dirty="0"/>
              <a:t>Evidence that organic food is more nutritious than conventional food is relatively scarce. </a:t>
            </a:r>
          </a:p>
          <a:p>
            <a:pPr lvl="1"/>
            <a:r>
              <a:rPr lang="en-US" altLang="en-US" sz="2200" dirty="0"/>
              <a:t>It is difficult to reliably measure nutritional differences due to many variables, including</a:t>
            </a:r>
          </a:p>
          <a:p>
            <a:pPr lvl="2"/>
            <a:r>
              <a:rPr lang="en-US" altLang="en-US" sz="2200" dirty="0"/>
              <a:t>an exact definition of conventional,</a:t>
            </a:r>
          </a:p>
          <a:p>
            <a:pPr lvl="2"/>
            <a:r>
              <a:rPr lang="en-US" altLang="en-US" sz="2200" dirty="0"/>
              <a:t>the maturity of the samples used,</a:t>
            </a:r>
          </a:p>
          <a:p>
            <a:pPr lvl="2"/>
            <a:r>
              <a:rPr lang="en-US" altLang="en-US" sz="2200" dirty="0"/>
              <a:t>the varieties of individual plants chosen,</a:t>
            </a:r>
          </a:p>
          <a:p>
            <a:pPr lvl="2"/>
            <a:r>
              <a:rPr lang="en-US" altLang="en-US" sz="2200" dirty="0"/>
              <a:t>the study designs, and</a:t>
            </a:r>
          </a:p>
          <a:p>
            <a:pPr lvl="2"/>
            <a:r>
              <a:rPr lang="en-US" altLang="en-US" sz="2200" dirty="0"/>
              <a:t>whether produce has been grown in the same region and climatic conditions.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5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99"/>
    </mc:Choice>
    <mc:Fallback>
      <p:transition spd="slow" advTm="20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Organically Grown Foods #5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16718" y="1423684"/>
            <a:ext cx="8613775" cy="4597718"/>
          </a:xfrm>
        </p:spPr>
        <p:txBody>
          <a:bodyPr/>
          <a:lstStyle/>
          <a:p>
            <a:r>
              <a:rPr lang="en-US" altLang="en-US" b="1" dirty="0"/>
              <a:t>Impact on Health</a:t>
            </a:r>
          </a:p>
          <a:p>
            <a:pPr lvl="1"/>
            <a:r>
              <a:rPr lang="en-US" altLang="en-US" dirty="0"/>
              <a:t>Current nutrition intervention studies have not shown a clear association between antioxidant levels in people and whether they consume organic or conventionally grown foods. </a:t>
            </a:r>
          </a:p>
          <a:p>
            <a:pPr lvl="1"/>
            <a:r>
              <a:rPr lang="en-US" altLang="en-US" dirty="0"/>
              <a:t>Organic diets unequivocally expose consumers to fewer pesticides and with residues of much lower toxicity compared to conventional foods.</a:t>
            </a:r>
          </a:p>
          <a:p>
            <a:pPr lvl="2"/>
            <a:r>
              <a:rPr lang="en-US" altLang="en-US" dirty="0"/>
              <a:t>Large prospective cohort studies are needed to assess the relationship between pesticide exposure in conventional foods and human disease.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1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64"/>
    </mc:Choice>
    <mc:Fallback>
      <p:transition spd="slow" advTm="40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Organically Grown Foods #6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16718" y="1585912"/>
            <a:ext cx="8613775" cy="4597718"/>
          </a:xfrm>
        </p:spPr>
        <p:txBody>
          <a:bodyPr/>
          <a:lstStyle/>
          <a:p>
            <a:r>
              <a:rPr lang="en-US" altLang="en-US" b="1" dirty="0"/>
              <a:t>Impact on Health</a:t>
            </a:r>
            <a:r>
              <a:rPr lang="en-US" b="1" dirty="0"/>
              <a:t>—</a:t>
            </a:r>
            <a:r>
              <a:rPr lang="en-US" altLang="en-US" b="1" dirty="0"/>
              <a:t>(cont.)</a:t>
            </a:r>
          </a:p>
          <a:p>
            <a:pPr lvl="1"/>
            <a:r>
              <a:rPr lang="en-US" altLang="en-US" dirty="0"/>
              <a:t>Organic animals have the potential to reduce antibiotic resistant infections in humans. </a:t>
            </a:r>
          </a:p>
          <a:p>
            <a:pPr lvl="1"/>
            <a:r>
              <a:rPr lang="en-US" altLang="en-US" dirty="0"/>
              <a:t>All milk contains growth hormone. </a:t>
            </a:r>
          </a:p>
          <a:p>
            <a:pPr lvl="2"/>
            <a:r>
              <a:rPr lang="en-US" altLang="en-US" dirty="0"/>
              <a:t>Whether present naturally or given to increase milk production, growth hormone is a peptide hormone that is digested in the human </a:t>
            </a:r>
            <a:r>
              <a:rPr lang="en-US" dirty="0"/>
              <a:t>gastrointestinal</a:t>
            </a:r>
            <a:r>
              <a:rPr lang="en-US" altLang="en-US" dirty="0"/>
              <a:t> </a:t>
            </a:r>
            <a:r>
              <a:rPr lang="en-US" altLang="en-US" dirty="0" smtClean="0"/>
              <a:t>(GI) tract</a:t>
            </a:r>
            <a:r>
              <a:rPr lang="en-US" altLang="en-US" dirty="0"/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8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84"/>
    </mc:Choice>
    <mc:Fallback>
      <p:transition spd="slow" advTm="1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Organically Grown Foods #7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16718" y="1585912"/>
            <a:ext cx="8613775" cy="4597718"/>
          </a:xfrm>
        </p:spPr>
        <p:txBody>
          <a:bodyPr/>
          <a:lstStyle/>
          <a:p>
            <a:r>
              <a:rPr lang="en-US" altLang="en-US" b="1" dirty="0"/>
              <a:t>Organic Labeling</a:t>
            </a:r>
          </a:p>
          <a:p>
            <a:pPr lvl="1"/>
            <a:r>
              <a:rPr lang="en-US" altLang="en-US" dirty="0"/>
              <a:t>The United States Department of Agriculture (USDA) ensures that the production, processing, and certification of organically grown foods adhere to strict national standards. </a:t>
            </a:r>
          </a:p>
          <a:p>
            <a:pPr lvl="2"/>
            <a:r>
              <a:rPr lang="en-US" altLang="en-US" dirty="0"/>
              <a:t>Organic labeling meets criteria that define the four official organic categories. </a:t>
            </a:r>
          </a:p>
          <a:p>
            <a:pPr lvl="3"/>
            <a:r>
              <a:rPr lang="en-US" altLang="en-US" dirty="0"/>
              <a:t>See Table 10.2.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0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68"/>
    </mc:Choice>
    <mc:Fallback>
      <p:transition spd="slow" advTm="3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Organically Grown Foods #8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16718" y="1585912"/>
            <a:ext cx="8613775" cy="4597718"/>
          </a:xfrm>
        </p:spPr>
        <p:txBody>
          <a:bodyPr/>
          <a:lstStyle/>
          <a:p>
            <a:r>
              <a:rPr lang="en-US" altLang="en-US" dirty="0"/>
              <a:t>Organic food is usually more expensive because of higher production costs, greater losses, and smaller yields. </a:t>
            </a:r>
          </a:p>
          <a:p>
            <a:r>
              <a:rPr lang="en-US" altLang="en-US" dirty="0"/>
              <a:t>However, not all organic foods are appreciably more expensive than their conventional counterparts.</a:t>
            </a:r>
          </a:p>
          <a:p>
            <a:r>
              <a:rPr lang="en-US" altLang="en-US" dirty="0"/>
              <a:t>Despite the controversy regarding the risks of pesticide residues in food, both sides agree that the benefits of eating a diet rich in plants outweighs any potential risks of pesticide exposure. </a:t>
            </a:r>
          </a:p>
          <a:p>
            <a:pPr lvl="1"/>
            <a:r>
              <a:rPr lang="en-US" altLang="en-US" dirty="0"/>
              <a:t>See Table 10.3.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735"/>
    </mc:Choice>
    <mc:Fallback>
      <p:transition spd="slow" advTm="282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Consumer Interests and Issues #1</a:t>
            </a:r>
            <a:endParaRPr lang="en-US" dirty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16718" y="1394188"/>
            <a:ext cx="8613775" cy="4769168"/>
          </a:xfrm>
        </p:spPr>
        <p:txBody>
          <a:bodyPr/>
          <a:lstStyle/>
          <a:p>
            <a:r>
              <a:rPr lang="en-US" altLang="en-US" b="1" dirty="0"/>
              <a:t>Factors:</a:t>
            </a:r>
          </a:p>
          <a:p>
            <a:pPr lvl="1"/>
            <a:r>
              <a:rPr lang="en-US" altLang="en-US" dirty="0"/>
              <a:t>Proliferation of cyberspace information</a:t>
            </a:r>
          </a:p>
          <a:p>
            <a:pPr lvl="1"/>
            <a:r>
              <a:rPr lang="en-US" altLang="en-US" dirty="0"/>
              <a:t>Proliferation misinformation</a:t>
            </a:r>
          </a:p>
          <a:p>
            <a:pPr lvl="1"/>
            <a:r>
              <a:rPr lang="en-US" altLang="en-US" dirty="0"/>
              <a:t>Advances in food technology</a:t>
            </a:r>
          </a:p>
          <a:p>
            <a:pPr lvl="1"/>
            <a:r>
              <a:rPr lang="en-US" altLang="en-US" dirty="0"/>
              <a:t>The ever-evolving science of nutrition</a:t>
            </a:r>
          </a:p>
          <a:p>
            <a:pPr lvl="1"/>
            <a:r>
              <a:rPr lang="en-US" altLang="en-US" dirty="0"/>
              <a:t>Interests are </a:t>
            </a:r>
          </a:p>
          <a:p>
            <a:pPr lvl="2"/>
            <a:r>
              <a:rPr lang="en-US" altLang="en-US" sz="2000" dirty="0"/>
              <a:t>functional food and organic foods</a:t>
            </a:r>
          </a:p>
          <a:p>
            <a:pPr lvl="2"/>
            <a:r>
              <a:rPr lang="en-US" altLang="en-US" sz="2000" dirty="0"/>
              <a:t>foodborne illnesses</a:t>
            </a:r>
          </a:p>
          <a:p>
            <a:pPr lvl="2"/>
            <a:r>
              <a:rPr lang="en-US" altLang="en-US" sz="2000" dirty="0"/>
              <a:t>antibiotics in the food supply and irradiation</a:t>
            </a:r>
          </a:p>
          <a:p>
            <a:pPr lvl="2"/>
            <a:r>
              <a:rPr lang="en-US" altLang="en-US" sz="2000" dirty="0"/>
              <a:t>food insecurity and food deserts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26"/>
    </mc:Choice>
    <mc:Fallback>
      <p:transition spd="slow" advTm="10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33388" y="710486"/>
            <a:ext cx="8524875" cy="388937"/>
          </a:xfrm>
        </p:spPr>
        <p:txBody>
          <a:bodyPr/>
          <a:lstStyle/>
          <a:p>
            <a:r>
              <a:rPr lang="en-US" dirty="0"/>
              <a:t>Question #3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416718" y="1560319"/>
            <a:ext cx="8613775" cy="36861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Identify </a:t>
            </a:r>
            <a:r>
              <a:rPr lang="en-US" altLang="en-US" dirty="0"/>
              <a:t>whether the following question is true or false. 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All aspect of food safety are addressed when considering organic foods. </a:t>
            </a:r>
          </a:p>
          <a:p>
            <a:pPr marL="976312" lvl="1" indent="-457200">
              <a:buFont typeface="+mj-lt"/>
              <a:buAutoNum type="alphaLcPeriod"/>
            </a:pPr>
            <a:endParaRPr lang="en-US" altLang="en-US" dirty="0"/>
          </a:p>
          <a:p>
            <a:pPr marL="976312" lvl="1" indent="-457200">
              <a:buFont typeface="+mj-lt"/>
              <a:buAutoNum type="alphaLcPeriod"/>
            </a:pPr>
            <a:endParaRPr lang="en-US" altLang="en-US" dirty="0"/>
          </a:p>
          <a:p>
            <a:pPr marL="976312" lvl="1" indent="-457200">
              <a:buFont typeface="+mj-lt"/>
              <a:buAutoNum type="alphaLcPeriod"/>
            </a:pP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0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16"/>
    </mc:Choice>
    <mc:Fallback>
      <p:transition spd="slow" advTm="1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to Question #3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/>
              <a:t>False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 smtClean="0"/>
              <a:t>Rationale</a:t>
            </a:r>
            <a:r>
              <a:rPr lang="en-US" altLang="en-US" dirty="0"/>
              <a:t>: Organic standards do not specifically address safety issues such as microbial or chemical hazards. 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83"/>
    </mc:Choice>
    <mc:Fallback>
      <p:transition spd="slow" advTm="20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Foodborne Illness #1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12944" y="1474486"/>
            <a:ext cx="8613775" cy="4746308"/>
          </a:xfrm>
        </p:spPr>
        <p:txBody>
          <a:bodyPr/>
          <a:lstStyle/>
          <a:p>
            <a:pPr lvl="1"/>
            <a:r>
              <a:rPr lang="en-US" altLang="en-US" sz="2000" dirty="0"/>
              <a:t>In the United States, as many as 48 million illnesses and 3000 deaths per year are attributed to consumption of contaminated food or water. </a:t>
            </a:r>
          </a:p>
          <a:p>
            <a:pPr lvl="1"/>
            <a:r>
              <a:rPr lang="en-US" altLang="en-US" sz="2000" dirty="0"/>
              <a:t>More than 90% of confirmed, single-etiology outbreak illnesses were caused by only four pathogens.</a:t>
            </a:r>
          </a:p>
          <a:p>
            <a:pPr lvl="2"/>
            <a:r>
              <a:rPr lang="en-US" altLang="en-US" sz="2000" dirty="0"/>
              <a:t>See Table 10.4.</a:t>
            </a:r>
          </a:p>
          <a:p>
            <a:pPr lvl="1"/>
            <a:r>
              <a:rPr lang="en-US" altLang="en-US" dirty="0"/>
              <a:t>Transmitted to people from</a:t>
            </a:r>
          </a:p>
          <a:p>
            <a:pPr lvl="2"/>
            <a:r>
              <a:rPr lang="en-US" altLang="en-US" sz="2000" dirty="0"/>
              <a:t>within food, </a:t>
            </a:r>
          </a:p>
          <a:p>
            <a:pPr lvl="2"/>
            <a:r>
              <a:rPr lang="en-US" altLang="en-US" sz="2000" dirty="0"/>
              <a:t>on food,</a:t>
            </a:r>
          </a:p>
          <a:p>
            <a:pPr lvl="2"/>
            <a:r>
              <a:rPr lang="en-US" altLang="en-US" sz="2000" dirty="0"/>
              <a:t>unsafe water,</a:t>
            </a:r>
          </a:p>
          <a:p>
            <a:pPr lvl="2"/>
            <a:r>
              <a:rPr lang="en-US" altLang="en-US" sz="2000" dirty="0"/>
              <a:t>human or animal feces, </a:t>
            </a:r>
          </a:p>
          <a:p>
            <a:pPr lvl="2"/>
            <a:r>
              <a:rPr lang="en-US" altLang="en-US" sz="2000" dirty="0"/>
              <a:t>see Box 10.2.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144"/>
    </mc:Choice>
    <mc:Fallback>
      <p:transition spd="slow" advTm="39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Foodborne Illness #2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16718" y="1379440"/>
            <a:ext cx="8613775" cy="4502150"/>
          </a:xfrm>
        </p:spPr>
        <p:txBody>
          <a:bodyPr/>
          <a:lstStyle/>
          <a:p>
            <a:r>
              <a:rPr lang="en-US" altLang="en-US" b="1" dirty="0"/>
              <a:t>Foodborne illness—(cont.)</a:t>
            </a:r>
          </a:p>
          <a:p>
            <a:pPr lvl="1"/>
            <a:r>
              <a:rPr lang="en-US" altLang="en-US" dirty="0"/>
              <a:t>Most common symptoms of foodborne illness may be mistaken for the flu.</a:t>
            </a:r>
          </a:p>
          <a:p>
            <a:pPr lvl="2"/>
            <a:r>
              <a:rPr lang="en-US" altLang="en-US" sz="2000" dirty="0"/>
              <a:t>Diarrhea</a:t>
            </a:r>
          </a:p>
          <a:p>
            <a:pPr lvl="2"/>
            <a:r>
              <a:rPr lang="en-US" altLang="en-US" sz="2000" dirty="0"/>
              <a:t>Nausea </a:t>
            </a:r>
          </a:p>
          <a:p>
            <a:pPr lvl="2"/>
            <a:r>
              <a:rPr lang="en-US" altLang="en-US" sz="2000" dirty="0"/>
              <a:t>Vomiting</a:t>
            </a:r>
          </a:p>
          <a:p>
            <a:pPr lvl="2"/>
            <a:r>
              <a:rPr lang="en-US" altLang="en-US" sz="2000" dirty="0"/>
              <a:t>Fever </a:t>
            </a:r>
          </a:p>
          <a:p>
            <a:pPr lvl="2"/>
            <a:r>
              <a:rPr lang="en-US" altLang="en-US" sz="2000" dirty="0"/>
              <a:t>Abdominal pain</a:t>
            </a:r>
          </a:p>
          <a:p>
            <a:pPr lvl="2"/>
            <a:r>
              <a:rPr lang="en-US" altLang="en-US" sz="2000" dirty="0"/>
              <a:t>Headaches</a:t>
            </a:r>
          </a:p>
          <a:p>
            <a:pPr lvl="1"/>
            <a:r>
              <a:rPr lang="en-US" altLang="en-US" dirty="0"/>
              <a:t>Most cases are self-limiting and run their course within a few days.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19"/>
    </mc:Choice>
    <mc:Fallback>
      <p:transition spd="slow" advTm="32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Foodborne Illness #3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Foodborne illness—(cont.)</a:t>
            </a:r>
          </a:p>
          <a:p>
            <a:pPr lvl="1"/>
            <a:r>
              <a:rPr lang="en-US" altLang="en-US" dirty="0"/>
              <a:t>Symptoms that warrant medical attention include bloody diarrhea, a stiff neck with severe headache and fever, excessive diarrhea or vomiting, and any symptoms that persist for more than 3 days.</a:t>
            </a:r>
          </a:p>
          <a:p>
            <a:pPr lvl="1"/>
            <a:r>
              <a:rPr lang="en-US" altLang="en-US" dirty="0"/>
              <a:t>Infants, pregnant women, the older adults, and people with compromised immune systems (people with AIDS or cancer, organ transplant recipients, or people taking corticosteroids) are particularly vulnerable.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32"/>
    </mc:Choice>
    <mc:Fallback>
      <p:transition spd="slow" advTm="3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33388" y="712085"/>
            <a:ext cx="8524875" cy="387798"/>
          </a:xfrm>
        </p:spPr>
        <p:txBody>
          <a:bodyPr/>
          <a:lstStyle/>
          <a:p>
            <a:r>
              <a:rPr lang="en-US" dirty="0"/>
              <a:t>Foodborne Illness</a:t>
            </a:r>
            <a:r>
              <a:rPr lang="en-IN" dirty="0"/>
              <a:t> </a:t>
            </a:r>
            <a:r>
              <a:rPr lang="en-US" altLang="en-US" dirty="0"/>
              <a:t>#4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Foodborne illness—(cont.)</a:t>
            </a:r>
          </a:p>
          <a:p>
            <a:pPr lvl="1"/>
            <a:r>
              <a:rPr lang="en-US" altLang="en-US" dirty="0"/>
              <a:t>Major cause of foodborne illnesses is unsanitary food handling.</a:t>
            </a:r>
          </a:p>
          <a:p>
            <a:pPr lvl="1"/>
            <a:r>
              <a:rPr lang="en-US" altLang="en-US" dirty="0"/>
              <a:t>Steps must be taken to prevent cross-contamination between raw and cooked foods through food handlers.</a:t>
            </a:r>
          </a:p>
          <a:p>
            <a:pPr lvl="1"/>
            <a:r>
              <a:rPr lang="en-US" altLang="en-US" dirty="0"/>
              <a:t>See Box 10.3.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47"/>
    </mc:Choice>
    <mc:Fallback>
      <p:transition spd="slow" advTm="14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Food Biotechnology #1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Food biotechnology</a:t>
            </a:r>
          </a:p>
          <a:p>
            <a:pPr lvl="1"/>
            <a:r>
              <a:rPr lang="en-US" altLang="en-US" dirty="0"/>
              <a:t>Combines plant science with genetics to improve food.</a:t>
            </a:r>
          </a:p>
          <a:p>
            <a:pPr lvl="1"/>
            <a:r>
              <a:rPr lang="en-US" altLang="en-US" dirty="0"/>
              <a:t>Positive results are numerous and varied.</a:t>
            </a:r>
          </a:p>
          <a:p>
            <a:pPr lvl="2"/>
            <a:r>
              <a:rPr lang="en-US" altLang="en-US" dirty="0"/>
              <a:t>Healthier crops and greater yields</a:t>
            </a:r>
          </a:p>
          <a:p>
            <a:pPr lvl="2"/>
            <a:r>
              <a:rPr lang="en-US" altLang="en-US" dirty="0"/>
              <a:t>Greater resistance to severe weather</a:t>
            </a:r>
          </a:p>
          <a:p>
            <a:pPr lvl="2"/>
            <a:r>
              <a:rPr lang="en-US" altLang="en-US" dirty="0"/>
              <a:t>Longer shelf life and increased freshness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74"/>
    </mc:Choice>
    <mc:Fallback>
      <p:transition spd="slow" advTm="4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433388" y="712085"/>
            <a:ext cx="8524875" cy="387798"/>
          </a:xfrm>
        </p:spPr>
        <p:txBody>
          <a:bodyPr/>
          <a:lstStyle/>
          <a:p>
            <a:r>
              <a:rPr lang="en-US" altLang="en-US" dirty="0"/>
              <a:t>Food Biotechnology #2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Food biotechnology—(cont.)</a:t>
            </a:r>
          </a:p>
          <a:p>
            <a:pPr lvl="2"/>
            <a:r>
              <a:rPr lang="en-US" altLang="en-US" dirty="0"/>
              <a:t>Higher nutritional value </a:t>
            </a:r>
          </a:p>
          <a:p>
            <a:pPr lvl="2"/>
            <a:r>
              <a:rPr lang="en-US" altLang="en-US" dirty="0"/>
              <a:t>Better flavor</a:t>
            </a:r>
          </a:p>
          <a:p>
            <a:pPr lvl="2"/>
            <a:r>
              <a:rPr lang="en-US" altLang="en-US" dirty="0"/>
              <a:t>Improved characteristics</a:t>
            </a:r>
          </a:p>
          <a:p>
            <a:pPr lvl="2"/>
            <a:r>
              <a:rPr lang="en-US" altLang="en-US" dirty="0"/>
              <a:t>New food varieties through crossbreeding</a:t>
            </a:r>
          </a:p>
          <a:p>
            <a:pPr lvl="2"/>
            <a:r>
              <a:rPr lang="en-US" altLang="en-US" dirty="0"/>
              <a:t>Potential benefits to alleviate world hunger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5"/>
    </mc:Choice>
    <mc:Fallback>
      <p:transition spd="slow" advTm="14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433388" y="717451"/>
            <a:ext cx="8524875" cy="388937"/>
          </a:xfrm>
        </p:spPr>
        <p:txBody>
          <a:bodyPr/>
          <a:lstStyle/>
          <a:p>
            <a:r>
              <a:rPr lang="en-US" altLang="en-US" dirty="0"/>
              <a:t>Food Biotechnology #3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Food biotechnology—(cont.)</a:t>
            </a:r>
          </a:p>
          <a:p>
            <a:pPr lvl="1"/>
            <a:r>
              <a:rPr lang="en-US" altLang="en-US" dirty="0"/>
              <a:t>The United States is the leader in biotech farming. </a:t>
            </a:r>
          </a:p>
          <a:p>
            <a:pPr lvl="1"/>
            <a:r>
              <a:rPr lang="en-US" dirty="0"/>
              <a:t>U.S. Food and Drug Association (</a:t>
            </a:r>
            <a:r>
              <a:rPr lang="en-US" altLang="en-US" dirty="0"/>
              <a:t>FDA) asserts that genetically engineered foods do not pose a health or safety risk.</a:t>
            </a:r>
          </a:p>
          <a:p>
            <a:pPr lvl="1"/>
            <a:r>
              <a:rPr lang="en-US" altLang="en-US" dirty="0"/>
              <a:t>Genetically engineered foods do not require mandatory labeling unless the food contains new allergens.</a:t>
            </a:r>
          </a:p>
          <a:p>
            <a:pPr lvl="1"/>
            <a:r>
              <a:rPr lang="en-US" altLang="en-US" dirty="0"/>
              <a:t>See Box 10.4.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72"/>
    </mc:Choice>
    <mc:Fallback>
      <p:transition spd="slow" advTm="65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433388" y="717451"/>
            <a:ext cx="8524875" cy="388937"/>
          </a:xfrm>
        </p:spPr>
        <p:txBody>
          <a:bodyPr/>
          <a:lstStyle/>
          <a:p>
            <a:r>
              <a:rPr lang="en-US" altLang="en-US" dirty="0"/>
              <a:t>Food Biotechnology #4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16718" y="1585912"/>
            <a:ext cx="8613775" cy="3980498"/>
          </a:xfrm>
        </p:spPr>
        <p:txBody>
          <a:bodyPr/>
          <a:lstStyle/>
          <a:p>
            <a:r>
              <a:rPr lang="en-US" altLang="en-US" b="1" dirty="0"/>
              <a:t>Regulation </a:t>
            </a:r>
          </a:p>
          <a:p>
            <a:pPr lvl="1"/>
            <a:r>
              <a:rPr lang="en-US" altLang="en-US" dirty="0"/>
              <a:t>Foods from genetically engineered plants must meet the same requirements, including safety requirements, as foods from traditionally bred plants. </a:t>
            </a:r>
          </a:p>
          <a:p>
            <a:pPr lvl="1"/>
            <a:r>
              <a:rPr lang="en-US" altLang="en-US" dirty="0"/>
              <a:t>Any safety and other regulatory concerns expressed by the FDA must be resolved before the food product can be brought to market. </a:t>
            </a:r>
          </a:p>
          <a:p>
            <a:pPr lvl="1"/>
            <a:r>
              <a:rPr lang="en-US" altLang="en-US" dirty="0"/>
              <a:t>As of 2018, more than 150 GE plant varieties have been evaluated.</a:t>
            </a:r>
          </a:p>
          <a:p>
            <a:pPr lvl="1"/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3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31"/>
    </mc:Choice>
    <mc:Fallback>
      <p:transition spd="slow" advTm="2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Consumer Interests and Issues #2 </a:t>
            </a:r>
            <a:endParaRPr lang="en-US" dirty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16718" y="1453180"/>
            <a:ext cx="8613775" cy="4769168"/>
          </a:xfrm>
        </p:spPr>
        <p:txBody>
          <a:bodyPr/>
          <a:lstStyle/>
          <a:p>
            <a:r>
              <a:rPr lang="en-US" altLang="en-US" sz="2200" b="1" dirty="0"/>
              <a:t>Consumer Information and Misinformation</a:t>
            </a:r>
            <a:r>
              <a:rPr lang="en-US" sz="2200" b="1" dirty="0"/>
              <a:t>—</a:t>
            </a:r>
            <a:r>
              <a:rPr lang="en-US" altLang="en-US" sz="2200" b="1" dirty="0"/>
              <a:t>(cont.)</a:t>
            </a:r>
          </a:p>
          <a:p>
            <a:r>
              <a:rPr lang="en-US" altLang="en-US" sz="2200" dirty="0"/>
              <a:t>Food is viewed as a tool for optimizing health, preventing chronic disease, and delaying aging:</a:t>
            </a:r>
          </a:p>
          <a:p>
            <a:pPr lvl="1"/>
            <a:r>
              <a:rPr lang="en-US" altLang="en-US" sz="2200" dirty="0"/>
              <a:t>consumer interest in managing their own health</a:t>
            </a:r>
          </a:p>
          <a:p>
            <a:pPr lvl="1"/>
            <a:r>
              <a:rPr lang="en-US" altLang="en-US" sz="2200" dirty="0"/>
              <a:t>increasing age of the population</a:t>
            </a:r>
          </a:p>
          <a:p>
            <a:pPr lvl="1"/>
            <a:r>
              <a:rPr lang="en-US" altLang="en-US" sz="2200" dirty="0"/>
              <a:t>escalating healthcare costs</a:t>
            </a:r>
          </a:p>
          <a:p>
            <a:pPr lvl="1"/>
            <a:r>
              <a:rPr lang="en-US" altLang="en-US" sz="2200" dirty="0"/>
              <a:t>technologic advances, such as biotechnology</a:t>
            </a:r>
          </a:p>
          <a:p>
            <a:pPr lvl="1"/>
            <a:r>
              <a:rPr lang="en-US" altLang="en-US" sz="2200" dirty="0"/>
              <a:t>the obesity epidemic</a:t>
            </a:r>
          </a:p>
          <a:p>
            <a:pPr lvl="1"/>
            <a:r>
              <a:rPr lang="en-US" altLang="en-US" sz="2200" dirty="0"/>
              <a:t>evidence-based science that links healthy eating patterns to a reduced risk of chronic disease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9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83"/>
    </mc:Choice>
    <mc:Fallback>
      <p:transition spd="slow" advTm="9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433388" y="717451"/>
            <a:ext cx="8524875" cy="388937"/>
          </a:xfrm>
        </p:spPr>
        <p:txBody>
          <a:bodyPr/>
          <a:lstStyle/>
          <a:p>
            <a:r>
              <a:rPr lang="en-US" altLang="en-US" dirty="0"/>
              <a:t>Food Biotechnology #5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16718" y="1408936"/>
            <a:ext cx="8613775" cy="3980498"/>
          </a:xfrm>
        </p:spPr>
        <p:txBody>
          <a:bodyPr/>
          <a:lstStyle/>
          <a:p>
            <a:r>
              <a:rPr lang="en-US" altLang="en-US" b="1" dirty="0"/>
              <a:t>Public Concerns Regarding Health  </a:t>
            </a:r>
          </a:p>
          <a:p>
            <a:pPr lvl="1"/>
            <a:r>
              <a:rPr lang="en-US" altLang="en-US" sz="2000" dirty="0"/>
              <a:t>Unwanted changes in nutritional content</a:t>
            </a:r>
          </a:p>
          <a:p>
            <a:pPr lvl="1"/>
            <a:r>
              <a:rPr lang="en-US" altLang="en-US" sz="2000" dirty="0"/>
              <a:t>The creation of allergens</a:t>
            </a:r>
          </a:p>
          <a:p>
            <a:pPr lvl="1"/>
            <a:r>
              <a:rPr lang="en-US" altLang="en-US" sz="2000" dirty="0"/>
              <a:t>Toxic effects on bodily organs</a:t>
            </a:r>
          </a:p>
          <a:p>
            <a:r>
              <a:rPr lang="en-US" altLang="en-US" dirty="0"/>
              <a:t>Findings from worldwide independent researchers as it pertains to consumer health and toxicity are that</a:t>
            </a:r>
          </a:p>
          <a:p>
            <a:pPr lvl="1"/>
            <a:r>
              <a:rPr lang="en-US" altLang="en-US" sz="2000" dirty="0"/>
              <a:t>no relationship between </a:t>
            </a:r>
            <a:r>
              <a:rPr lang="en-US" sz="2000" dirty="0"/>
              <a:t>genetically modified organisms (</a:t>
            </a:r>
            <a:r>
              <a:rPr lang="en-US" altLang="en-US" sz="2000" dirty="0"/>
              <a:t>GMOs) and mutations exists;</a:t>
            </a:r>
          </a:p>
          <a:p>
            <a:pPr lvl="1"/>
            <a:r>
              <a:rPr lang="en-US" altLang="en-US" sz="2000" dirty="0"/>
              <a:t>fertility, pregnancy, and offspring are unaffected by GMOs;</a:t>
            </a:r>
          </a:p>
          <a:p>
            <a:pPr lvl="1"/>
            <a:r>
              <a:rPr lang="en-US" altLang="en-US" sz="2000" dirty="0"/>
              <a:t>organ health and function are unaffected by GMOs; and</a:t>
            </a:r>
          </a:p>
          <a:p>
            <a:pPr lvl="1"/>
            <a:r>
              <a:rPr lang="en-US" altLang="en-US" sz="2000" dirty="0"/>
              <a:t>there is no evidence for gene transfer between GMOs and consumers.</a:t>
            </a:r>
          </a:p>
          <a:p>
            <a:pPr lvl="1"/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7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44"/>
    </mc:Choice>
    <mc:Fallback>
      <p:transition spd="slow" advTm="11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433388" y="717451"/>
            <a:ext cx="8524875" cy="388937"/>
          </a:xfrm>
        </p:spPr>
        <p:txBody>
          <a:bodyPr/>
          <a:lstStyle/>
          <a:p>
            <a:r>
              <a:rPr lang="en-US" altLang="en-US" dirty="0"/>
              <a:t>Food Biotechnology #6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16718" y="1556416"/>
            <a:ext cx="8613775" cy="3980498"/>
          </a:xfrm>
        </p:spPr>
        <p:txBody>
          <a:bodyPr/>
          <a:lstStyle/>
          <a:p>
            <a:r>
              <a:rPr lang="en-US" altLang="en-US" b="1" dirty="0"/>
              <a:t>Environmental Concern  </a:t>
            </a:r>
          </a:p>
          <a:p>
            <a:pPr lvl="1"/>
            <a:r>
              <a:rPr lang="en-US" altLang="en-US" sz="2000" dirty="0"/>
              <a:t>The widespread use of Roundup eventually led to the development of glyphosate-resistant weeds, causing farmers to resort to spraying herbicides that were much more toxic than Roundup.</a:t>
            </a:r>
          </a:p>
          <a:p>
            <a:pPr lvl="1"/>
            <a:r>
              <a:rPr lang="en-US" altLang="en-US" sz="2000" dirty="0"/>
              <a:t>Greater use of herbicides increases the likelihood of higher concentrations of chemicals running off into nearby ecosystems and damaging the environment. </a:t>
            </a:r>
          </a:p>
          <a:p>
            <a:pPr lvl="1"/>
            <a:r>
              <a:rPr lang="en-US" altLang="en-US" sz="2000" dirty="0"/>
              <a:t>For GMOs to live up to their potential, conscientious research on negative environmental risks must occur. </a:t>
            </a:r>
          </a:p>
          <a:p>
            <a:pPr lvl="1"/>
            <a:r>
              <a:rPr lang="en-US" altLang="en-US" sz="2000" dirty="0"/>
              <a:t>The goal should be to support only safe products that represent an improvement over the original product and focus opposition to products that carry risks.</a:t>
            </a:r>
          </a:p>
          <a:p>
            <a:pPr lvl="1"/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0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92"/>
    </mc:Choice>
    <mc:Fallback>
      <p:transition spd="slow" advTm="4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433388" y="717451"/>
            <a:ext cx="8524875" cy="388937"/>
          </a:xfrm>
        </p:spPr>
        <p:txBody>
          <a:bodyPr/>
          <a:lstStyle/>
          <a:p>
            <a:r>
              <a:rPr lang="en-US" altLang="en-US" dirty="0"/>
              <a:t>Food Biotechnology #7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16718" y="1585912"/>
            <a:ext cx="8613775" cy="3980498"/>
          </a:xfrm>
        </p:spPr>
        <p:txBody>
          <a:bodyPr/>
          <a:lstStyle/>
          <a:p>
            <a:r>
              <a:rPr lang="en-US" altLang="en-US" b="1" dirty="0"/>
              <a:t>Labeling  </a:t>
            </a:r>
          </a:p>
          <a:p>
            <a:pPr lvl="1"/>
            <a:r>
              <a:rPr lang="en-US" altLang="en-US" sz="2000" dirty="0"/>
              <a:t>In July 2016, Congress passed a law directing the USDA to establish a national mandatory standard for disclosing foods that are or may be bioengineered. </a:t>
            </a:r>
          </a:p>
          <a:p>
            <a:pPr lvl="1"/>
            <a:r>
              <a:rPr lang="en-US" altLang="en-US" sz="2000" dirty="0"/>
              <a:t>Bioengineered foods are defined as foods that contain detectable genetic material that has been modified through certain lab techniques and cannot be created through conventional breeding or found in nature. </a:t>
            </a:r>
          </a:p>
          <a:p>
            <a:pPr lvl="1"/>
            <a:r>
              <a:rPr lang="en-US" altLang="en-US" sz="2000" dirty="0"/>
              <a:t>The mandatory compliance date is January 1, 2022, on all food products that require disclosure. </a:t>
            </a:r>
          </a:p>
          <a:p>
            <a:pPr lvl="2"/>
            <a:r>
              <a:rPr lang="en-US" altLang="en-US" sz="2000" dirty="0"/>
              <a:t>In the meantime, many national food manufacturers are voluntarily disclosing on the label that their products contain genetically engineered ingredients.</a:t>
            </a:r>
          </a:p>
          <a:p>
            <a:pPr lvl="1"/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84"/>
    </mc:Choice>
    <mc:Fallback>
      <p:transition spd="slow" advTm="4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Antibiotics in the Food Supply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33388" y="1335514"/>
            <a:ext cx="8613775" cy="4870609"/>
          </a:xfrm>
        </p:spPr>
        <p:txBody>
          <a:bodyPr/>
          <a:lstStyle/>
          <a:p>
            <a:r>
              <a:rPr lang="en-US" altLang="en-US" sz="2000" dirty="0"/>
              <a:t>Antibiotics are approved for use in food animals under specific situations: </a:t>
            </a:r>
          </a:p>
          <a:p>
            <a:pPr lvl="1"/>
            <a:r>
              <a:rPr lang="en-US" altLang="en-US" sz="2000" dirty="0"/>
              <a:t>to treat disease in animals that are sick,</a:t>
            </a:r>
          </a:p>
          <a:p>
            <a:pPr lvl="1"/>
            <a:r>
              <a:rPr lang="en-US" altLang="en-US" sz="2000" dirty="0"/>
              <a:t>to control disease in a group of animals when some of the animals are sick, and</a:t>
            </a:r>
          </a:p>
          <a:p>
            <a:pPr lvl="1"/>
            <a:r>
              <a:rPr lang="en-US" altLang="en-US" sz="2000" dirty="0"/>
              <a:t>to prevent disease in animals that are at risk for becoming sick. </a:t>
            </a:r>
          </a:p>
          <a:p>
            <a:r>
              <a:rPr lang="en-US" altLang="en-US" sz="2000" dirty="0"/>
              <a:t>Previously, antibiotics were often routinely given in low doses to healthy animals, this ultimately contributed to the emergence of antibiotic-resistant bacteria.</a:t>
            </a:r>
          </a:p>
          <a:p>
            <a:r>
              <a:rPr lang="en-US" altLang="en-US" sz="2000" dirty="0"/>
              <a:t>Currently, the use of antibiotics in healthy animals for the purpose of promoting weight gain is prohibited.</a:t>
            </a:r>
          </a:p>
          <a:p>
            <a:r>
              <a:rPr lang="en-US" altLang="en-US" sz="2000" dirty="0"/>
              <a:t>Requires a veterinarian’s approval before using antibiotics that are important for human health.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64"/>
    </mc:Choice>
    <mc:Fallback>
      <p:transition spd="slow" advTm="54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Food Irradiation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/>
              <a:t>Irradiation is safely used to reduce or eliminate pathogens that can cause foodborne illness.</a:t>
            </a:r>
          </a:p>
          <a:p>
            <a:pPr lvl="1"/>
            <a:r>
              <a:rPr lang="en-US" altLang="en-US" dirty="0"/>
              <a:t>Sometimes referred to as “electronic pasteurization”.</a:t>
            </a:r>
          </a:p>
          <a:p>
            <a:pPr lvl="1"/>
            <a:r>
              <a:rPr lang="en-US" altLang="en-US" dirty="0"/>
              <a:t>Most extensively studied food-processing technique available in the world.</a:t>
            </a:r>
          </a:p>
          <a:p>
            <a:pPr lvl="1"/>
            <a:r>
              <a:rPr lang="en-US" altLang="en-US" dirty="0"/>
              <a:t>Federal law requires irradiated food to be labeled.</a:t>
            </a:r>
          </a:p>
          <a:p>
            <a:pPr lvl="1"/>
            <a:r>
              <a:rPr lang="en-US" altLang="en-US" dirty="0"/>
              <a:t>Irradiation is endorsed by the World Health Organization, the </a:t>
            </a:r>
            <a:r>
              <a:rPr lang="en-US" dirty="0"/>
              <a:t>Centers for Disease Control and </a:t>
            </a:r>
            <a:r>
              <a:rPr lang="en-US" dirty="0" smtClean="0"/>
              <a:t>Prevention (CDC)</a:t>
            </a:r>
            <a:r>
              <a:rPr lang="en-US" altLang="en-US" dirty="0" smtClean="0"/>
              <a:t>, </a:t>
            </a:r>
            <a:r>
              <a:rPr lang="en-US" altLang="en-US" dirty="0"/>
              <a:t>and the USDA.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92"/>
    </mc:Choice>
    <mc:Fallback>
      <p:transition spd="slow" advTm="4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33388" y="710486"/>
            <a:ext cx="8524875" cy="388937"/>
          </a:xfrm>
        </p:spPr>
        <p:txBody>
          <a:bodyPr/>
          <a:lstStyle/>
          <a:p>
            <a:r>
              <a:rPr lang="en-US" dirty="0"/>
              <a:t>Question #4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What is one of the positive results of food biotechnology?</a:t>
            </a:r>
          </a:p>
          <a:p>
            <a:pPr marL="976312" lvl="1" indent="-457200">
              <a:buFont typeface="+mj-lt"/>
              <a:buAutoNum type="alphaLcPeriod"/>
            </a:pPr>
            <a:r>
              <a:rPr lang="en-US" altLang="en-US" dirty="0"/>
              <a:t>Blander flavor</a:t>
            </a:r>
          </a:p>
          <a:p>
            <a:pPr marL="976312" lvl="1" indent="-457200">
              <a:buFont typeface="+mj-lt"/>
              <a:buAutoNum type="alphaLcPeriod"/>
            </a:pPr>
            <a:r>
              <a:rPr lang="en-US" altLang="en-US" dirty="0"/>
              <a:t>Neutral freshness</a:t>
            </a:r>
          </a:p>
          <a:p>
            <a:pPr marL="976312" lvl="1" indent="-457200">
              <a:buFont typeface="+mj-lt"/>
              <a:buAutoNum type="alphaLcPeriod"/>
            </a:pPr>
            <a:r>
              <a:rPr lang="en-US" altLang="en-US" dirty="0"/>
              <a:t>Improved characteristics</a:t>
            </a:r>
          </a:p>
          <a:p>
            <a:pPr marL="976312" lvl="1" indent="-457200">
              <a:buFont typeface="+mj-lt"/>
              <a:buAutoNum type="alphaLcPeriod"/>
            </a:pPr>
            <a:r>
              <a:rPr lang="en-US" altLang="en-US" dirty="0"/>
              <a:t>Enhanced food varieties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7"/>
    </mc:Choice>
    <mc:Fallback>
      <p:transition spd="slow" advTm="14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to Question #4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chemeClr val="accent2"/>
                </a:solidFill>
              </a:rPr>
              <a:t>c. </a:t>
            </a:r>
            <a:r>
              <a:rPr lang="en-US" altLang="en-US" dirty="0"/>
              <a:t>Improved characteristics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 smtClean="0"/>
              <a:t>Rationale</a:t>
            </a:r>
            <a:r>
              <a:rPr lang="en-US" altLang="en-US" dirty="0"/>
              <a:t>: The positive results are numerous and varied including improved characteristics such as celery without strings.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64"/>
    </mc:Choice>
    <mc:Fallback>
      <p:transition spd="slow" advTm="17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Food Assess #1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Food access is influenced by the affordability and proximity of food retailers:</a:t>
            </a:r>
          </a:p>
          <a:p>
            <a:pPr lvl="1"/>
            <a:r>
              <a:rPr lang="en-US" altLang="en-US" dirty="0"/>
              <a:t>concepts that are relative to a consumer’s socioeconomic status and access to transportation. </a:t>
            </a:r>
          </a:p>
          <a:p>
            <a:r>
              <a:rPr lang="en-US" altLang="en-US" dirty="0"/>
              <a:t>The ability to choose a healthy diet is impaired when there is </a:t>
            </a:r>
          </a:p>
          <a:p>
            <a:pPr lvl="1"/>
            <a:r>
              <a:rPr lang="en-US" altLang="en-US" dirty="0"/>
              <a:t>limited access to a variety of culturally appropriate healthy, affordable foods; and </a:t>
            </a:r>
          </a:p>
          <a:p>
            <a:pPr lvl="1"/>
            <a:r>
              <a:rPr lang="en-US" altLang="en-US" dirty="0"/>
              <a:t>food insecurity and food deserts describe problems of food access.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96"/>
    </mc:Choice>
    <mc:Fallback>
      <p:transition spd="slow" advTm="201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433388" y="702703"/>
            <a:ext cx="8524875" cy="388937"/>
          </a:xfrm>
        </p:spPr>
        <p:txBody>
          <a:bodyPr/>
          <a:lstStyle/>
          <a:p>
            <a:r>
              <a:rPr lang="en-US" altLang="en-US" dirty="0"/>
              <a:t>Food Assess #2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18433" y="1539448"/>
            <a:ext cx="8613775" cy="3686175"/>
          </a:xfrm>
        </p:spPr>
        <p:txBody>
          <a:bodyPr/>
          <a:lstStyle/>
          <a:p>
            <a:r>
              <a:rPr lang="en-US" altLang="en-US" sz="2400" dirty="0"/>
              <a:t>Food Insecurity describes households whose access to adequate food is limited by a lack of money and other resources.</a:t>
            </a:r>
          </a:p>
          <a:p>
            <a:pPr lvl="1"/>
            <a:r>
              <a:rPr lang="en-US" altLang="en-US" sz="2400" dirty="0"/>
              <a:t>An estimated 11.1% of U.S. households were food insecure at least some time during 2018. </a:t>
            </a:r>
          </a:p>
          <a:p>
            <a:pPr lvl="2"/>
            <a:r>
              <a:rPr lang="en-US" altLang="en-US" sz="2400" dirty="0"/>
              <a:t>The economic affects of the COVID pandemic (2020) is likely to increase the existence of such insecurities.</a:t>
            </a:r>
          </a:p>
          <a:p>
            <a:pPr lvl="1"/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5"/>
    </mc:Choice>
    <mc:Fallback>
      <p:transition spd="slow" advTm="17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Food Assess #3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374189" y="1509952"/>
            <a:ext cx="8613775" cy="3686175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altLang="en-US" dirty="0"/>
              <a:t>Rates of food insecurity were higher than the national average for certain groups.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en-US" dirty="0"/>
              <a:t>Households with incomes near or below the federal poverty </a:t>
            </a:r>
            <a:r>
              <a:rPr lang="en-US" altLang="en-US" dirty="0" smtClean="0"/>
              <a:t>line.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en-US" dirty="0" smtClean="0"/>
              <a:t>Households </a:t>
            </a:r>
            <a:r>
              <a:rPr lang="en-US" altLang="en-US" dirty="0"/>
              <a:t>with children: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dirty="0"/>
              <a:t>Particularly households with children headed by single women or men.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en-US" dirty="0"/>
              <a:t>Women and men living alone.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en-US" dirty="0"/>
              <a:t>Black and Hispanic-headed households, and households in principal cities.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5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8"/>
    </mc:Choice>
    <mc:Fallback>
      <p:transition spd="slow" advTm="2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Consumer Interests and Issues #3 </a:t>
            </a:r>
            <a:endParaRPr lang="en-US" dirty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16718" y="1497424"/>
            <a:ext cx="8613775" cy="4769168"/>
          </a:xfrm>
        </p:spPr>
        <p:txBody>
          <a:bodyPr/>
          <a:lstStyle/>
          <a:p>
            <a:r>
              <a:rPr lang="en-US" altLang="en-US" sz="2200" b="1" dirty="0"/>
              <a:t>Consumer Information and Misinformation</a:t>
            </a:r>
            <a:r>
              <a:rPr lang="en-US" sz="2200" b="1" dirty="0"/>
              <a:t>—</a:t>
            </a:r>
            <a:r>
              <a:rPr lang="en-US" altLang="en-US" sz="2200" b="1" dirty="0"/>
              <a:t>(cont.)</a:t>
            </a:r>
          </a:p>
          <a:p>
            <a:r>
              <a:rPr lang="en-US" altLang="en-US" sz="2200" dirty="0"/>
              <a:t>Combating misinformation:</a:t>
            </a:r>
          </a:p>
          <a:p>
            <a:pPr lvl="1"/>
            <a:r>
              <a:rPr lang="en-US" altLang="en-US" sz="2200" dirty="0"/>
              <a:t>Spinning</a:t>
            </a:r>
          </a:p>
          <a:p>
            <a:pPr lvl="1"/>
            <a:r>
              <a:rPr lang="en-US" altLang="en-US" sz="2200" dirty="0"/>
              <a:t>Incomplete coverage of preliminary scientific research results</a:t>
            </a:r>
          </a:p>
          <a:p>
            <a:pPr lvl="1"/>
            <a:r>
              <a:rPr lang="en-US" altLang="en-US" sz="2200" dirty="0"/>
              <a:t>Ineffective regulation of internet postings</a:t>
            </a:r>
          </a:p>
          <a:p>
            <a:pPr lvl="2"/>
            <a:r>
              <a:rPr lang="en-US" altLang="en-US" sz="2200" dirty="0"/>
              <a:t>“Junk Science”</a:t>
            </a:r>
          </a:p>
          <a:p>
            <a:pPr lvl="2"/>
            <a:r>
              <a:rPr lang="en-US" altLang="en-US" sz="2200" dirty="0"/>
              <a:t>Individual responsibility in evaluation of information</a:t>
            </a:r>
          </a:p>
          <a:p>
            <a:pPr lvl="3"/>
            <a:r>
              <a:rPr lang="en-US" altLang="en-US" sz="2200" dirty="0"/>
              <a:t>See Box 10.1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8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37"/>
    </mc:Choice>
    <mc:Fallback>
      <p:transition spd="slow" advTm="4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Food Assess #4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33181" y="1524700"/>
            <a:ext cx="8613775" cy="3686175"/>
          </a:xfrm>
        </p:spPr>
        <p:txBody>
          <a:bodyPr/>
          <a:lstStyle/>
          <a:p>
            <a:pPr lvl="1"/>
            <a:r>
              <a:rPr lang="en-US" altLang="en-US" dirty="0"/>
              <a:t>About 56% of food-insecure households reported that within the previous month they had participated in one or more of the three largest federal nutrition assistance programs including </a:t>
            </a:r>
          </a:p>
          <a:p>
            <a:pPr lvl="1"/>
            <a:r>
              <a:rPr lang="en-US" altLang="en-US" dirty="0"/>
              <a:t>Supplemental Nutrition Assistance Program </a:t>
            </a:r>
            <a:r>
              <a:rPr lang="en-US" altLang="en-US" dirty="0" smtClean="0"/>
              <a:t>(SNAP; formerly </a:t>
            </a:r>
            <a:r>
              <a:rPr lang="en-US" altLang="en-US" dirty="0"/>
              <a:t>the Food Stamp Program);</a:t>
            </a:r>
          </a:p>
          <a:p>
            <a:pPr lvl="1"/>
            <a:r>
              <a:rPr lang="en-US" altLang="en-US" dirty="0"/>
              <a:t>Special Supplemental Nutrition Program for Women, Infants, and </a:t>
            </a:r>
            <a:r>
              <a:rPr lang="en-US" altLang="en-US" dirty="0" smtClean="0"/>
              <a:t>Children (WIC); </a:t>
            </a:r>
            <a:r>
              <a:rPr lang="en-US" altLang="en-US" dirty="0"/>
              <a:t>and</a:t>
            </a:r>
          </a:p>
          <a:p>
            <a:pPr lvl="1"/>
            <a:r>
              <a:rPr lang="en-US" altLang="en-US" dirty="0"/>
              <a:t>National School Lunch Program.</a:t>
            </a:r>
          </a:p>
          <a:p>
            <a:pPr lvl="1"/>
            <a:endParaRPr lang="en-US" alt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8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32"/>
    </mc:Choice>
    <mc:Fallback>
      <p:transition spd="slow" advTm="35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33388" y="710486"/>
            <a:ext cx="8524875" cy="388937"/>
          </a:xfrm>
        </p:spPr>
        <p:txBody>
          <a:bodyPr/>
          <a:lstStyle/>
          <a:p>
            <a:r>
              <a:rPr lang="en-US" dirty="0"/>
              <a:t>Question #1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Identify whether the following question is true or false. </a:t>
            </a:r>
          </a:p>
          <a:p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Nutritional information presented on the internet should be considered accurate.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8"/>
    </mc:Choice>
    <mc:Fallback>
      <p:transition spd="slow" advTm="1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to Question #1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False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 smtClean="0"/>
              <a:t>Rationale</a:t>
            </a:r>
            <a:r>
              <a:rPr lang="en-US" altLang="en-US" dirty="0"/>
              <a:t>: Nutrition misinformation is everywhere even on the internet. Individuals must be responsible when determining the accuracy of the information stated.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5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2"/>
    </mc:Choice>
    <mc:Fallback>
      <p:transition spd="slow" advTm="9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Functional Foods #1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16718" y="1412839"/>
            <a:ext cx="8613775" cy="3686175"/>
          </a:xfrm>
        </p:spPr>
        <p:txBody>
          <a:bodyPr/>
          <a:lstStyle/>
          <a:p>
            <a:r>
              <a:rPr lang="en-US" altLang="en-US" sz="2200" dirty="0"/>
              <a:t>One of the fastest growing segments of the food industry:</a:t>
            </a:r>
          </a:p>
          <a:p>
            <a:pPr lvl="1"/>
            <a:r>
              <a:rPr lang="en-US" altLang="en-US" sz="2200" dirty="0"/>
              <a:t>a marketing, not a regulatory, term.</a:t>
            </a:r>
          </a:p>
          <a:p>
            <a:r>
              <a:rPr lang="en-US" altLang="en-US" sz="2200" dirty="0"/>
              <a:t>The Academy of Nutrition and Dietetics defines functional foods as</a:t>
            </a:r>
          </a:p>
          <a:p>
            <a:pPr lvl="1"/>
            <a:r>
              <a:rPr lang="en-US" altLang="en-US" sz="2200" dirty="0"/>
              <a:t> “whole foods along with fortified, enriched, or enhanced foods that have a potentially beneficial effect on health </a:t>
            </a:r>
          </a:p>
          <a:p>
            <a:pPr lvl="1"/>
            <a:r>
              <a:rPr lang="en-US" altLang="en-US" sz="2200" dirty="0"/>
              <a:t>when consumed as part of a varied diet on a regular basis at effective levels”. </a:t>
            </a:r>
          </a:p>
          <a:p>
            <a:r>
              <a:rPr lang="en-US" altLang="en-US" sz="2200" dirty="0"/>
              <a:t>Foods that are not modified in any way.</a:t>
            </a:r>
          </a:p>
          <a:p>
            <a:pPr lvl="1"/>
            <a:r>
              <a:rPr lang="en-US" altLang="en-US" sz="2200" dirty="0"/>
              <a:t>See Table 10.1.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08"/>
    </mc:Choice>
    <mc:Fallback>
      <p:transition spd="slow" advTm="58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Functional Foods #2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47724" y="1516222"/>
            <a:ext cx="8613775" cy="3686175"/>
          </a:xfrm>
        </p:spPr>
        <p:txBody>
          <a:bodyPr/>
          <a:lstStyle/>
          <a:p>
            <a:r>
              <a:rPr lang="en-US" altLang="en-US" dirty="0"/>
              <a:t>Modified functional foods </a:t>
            </a:r>
          </a:p>
          <a:p>
            <a:pPr lvl="1"/>
            <a:r>
              <a:rPr lang="en-US" altLang="en-US" dirty="0"/>
              <a:t>have one or more functional ingredients added</a:t>
            </a:r>
            <a:r>
              <a:rPr lang="en-US" altLang="en-US" dirty="0">
                <a:solidFill>
                  <a:srgbClr val="FF0000"/>
                </a:solidFill>
              </a:rPr>
              <a:t>,</a:t>
            </a:r>
          </a:p>
          <a:p>
            <a:pPr lvl="1"/>
            <a:r>
              <a:rPr lang="en-US" altLang="en-US" dirty="0"/>
              <a:t>which can occur through enrichment, fortification, or other means</a:t>
            </a:r>
            <a:r>
              <a:rPr lang="en-US" altLang="en-US" dirty="0">
                <a:solidFill>
                  <a:srgbClr val="FF0000"/>
                </a:solidFill>
              </a:rPr>
              <a:t>.</a:t>
            </a:r>
            <a:r>
              <a:rPr lang="en-US" altLang="en-US" dirty="0"/>
              <a:t> </a:t>
            </a:r>
          </a:p>
          <a:p>
            <a:pPr lvl="1"/>
            <a:r>
              <a:rPr lang="en-US" altLang="en-US" dirty="0"/>
              <a:t>Examples include</a:t>
            </a:r>
          </a:p>
          <a:p>
            <a:pPr lvl="2"/>
            <a:r>
              <a:rPr lang="en-US" altLang="en-US" dirty="0"/>
              <a:t>calcium fortified orange juice, fermented dairy products, and omega-3 fatty acid enriched eggs.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7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64"/>
    </mc:Choice>
    <mc:Fallback>
      <p:transition spd="slow" advTm="3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Functional Foods #3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32976" y="1545718"/>
            <a:ext cx="8613775" cy="3686175"/>
          </a:xfrm>
        </p:spPr>
        <p:txBody>
          <a:bodyPr/>
          <a:lstStyle/>
          <a:p>
            <a:r>
              <a:rPr lang="en-US" altLang="en-US" sz="2000" dirty="0"/>
              <a:t>Functional food definitions may also include nutraceuticals, dietary supplements, and medical foods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  <a:r>
              <a:rPr lang="en-US" altLang="en-US" sz="2000" dirty="0"/>
              <a:t> </a:t>
            </a:r>
          </a:p>
          <a:p>
            <a:pPr lvl="1"/>
            <a:r>
              <a:rPr lang="en-US" altLang="en-US" sz="2000" dirty="0"/>
              <a:t>Nutraceuticals</a:t>
            </a:r>
          </a:p>
          <a:p>
            <a:pPr lvl="2"/>
            <a:r>
              <a:rPr lang="en-US" altLang="en-US" sz="2000" dirty="0"/>
              <a:t>isolated, modified, and/or synthetic bioactive components that are typically given as a dietary supplement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lvl="1"/>
            <a:r>
              <a:rPr lang="en-US" altLang="en-US" sz="2000" dirty="0"/>
              <a:t>Medical foods</a:t>
            </a:r>
          </a:p>
          <a:p>
            <a:pPr lvl="2"/>
            <a:r>
              <a:rPr lang="en-US" altLang="en-US" sz="1800" dirty="0"/>
              <a:t>foods formulated to meet nutrient needs of a patient</a:t>
            </a:r>
          </a:p>
          <a:p>
            <a:pPr lvl="3"/>
            <a:r>
              <a:rPr lang="en-US" altLang="en-US" sz="1800" dirty="0"/>
              <a:t>such as an enteral tube feeding formula; </a:t>
            </a:r>
          </a:p>
          <a:p>
            <a:pPr lvl="2"/>
            <a:r>
              <a:rPr lang="en-US" altLang="en-US" sz="1800" dirty="0"/>
              <a:t>used in the dietary management of a disease and/or medical condition under the supervision of the physician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59"/>
    </mc:Choice>
    <mc:Fallback>
      <p:transition spd="slow" advTm="6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WW TEMPLATE">
  <a:themeElements>
    <a:clrScheme name="">
      <a:dk1>
        <a:srgbClr val="000000"/>
      </a:dk1>
      <a:lt1>
        <a:srgbClr val="FFFFFF"/>
      </a:lt1>
      <a:dk2>
        <a:srgbClr val="006B76"/>
      </a:dk2>
      <a:lt2>
        <a:srgbClr val="000000"/>
      </a:lt2>
      <a:accent1>
        <a:srgbClr val="186EC4"/>
      </a:accent1>
      <a:accent2>
        <a:srgbClr val="CC9900"/>
      </a:accent2>
      <a:accent3>
        <a:srgbClr val="FFFFFF"/>
      </a:accent3>
      <a:accent4>
        <a:srgbClr val="000000"/>
      </a:accent4>
      <a:accent5>
        <a:srgbClr val="ABBADE"/>
      </a:accent5>
      <a:accent6>
        <a:srgbClr val="B98A00"/>
      </a:accent6>
      <a:hlink>
        <a:srgbClr val="FF0000"/>
      </a:hlink>
      <a:folHlink>
        <a:srgbClr val="009900"/>
      </a:folHlink>
    </a:clrScheme>
    <a:fontScheme name="LWW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WW 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D3A325B195B042B99798D3BE9FBAD0" ma:contentTypeVersion="8" ma:contentTypeDescription="Create a new document." ma:contentTypeScope="" ma:versionID="cf6301c6784b0fdf3da8ce7115383497">
  <xsd:schema xmlns:xsd="http://www.w3.org/2001/XMLSchema" xmlns:xs="http://www.w3.org/2001/XMLSchema" xmlns:p="http://schemas.microsoft.com/office/2006/metadata/properties" xmlns:ns3="68882ebc-a0fd-4efd-b289-113eeda83bef" xmlns:ns4="0ecba292-749c-4694-b211-548e8282db5f" targetNamespace="http://schemas.microsoft.com/office/2006/metadata/properties" ma:root="true" ma:fieldsID="ecc325f552ce7a6d8bc8e8efb361fc89" ns3:_="" ns4:_="">
    <xsd:import namespace="68882ebc-a0fd-4efd-b289-113eeda83bef"/>
    <xsd:import namespace="0ecba292-749c-4694-b211-548e8282db5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82ebc-a0fd-4efd-b289-113eeda83b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ba292-749c-4694-b211-548e8282db5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8882ebc-a0fd-4efd-b289-113eeda83bef" xsi:nil="true"/>
  </documentManagement>
</p:properties>
</file>

<file path=customXml/itemProps1.xml><?xml version="1.0" encoding="utf-8"?>
<ds:datastoreItem xmlns:ds="http://schemas.openxmlformats.org/officeDocument/2006/customXml" ds:itemID="{52A4CD12-3F64-4719-9F0C-042E9D122C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882ebc-a0fd-4efd-b289-113eeda83bef"/>
    <ds:schemaRef ds:uri="0ecba292-749c-4694-b211-548e8282db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111A35-FD84-4F01-853F-194C8A7209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DD7AAE-F704-46D4-A6F6-7C01350CC184}">
  <ds:schemaRefs>
    <ds:schemaRef ds:uri="68882ebc-a0fd-4efd-b289-113eeda83be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0ecba292-749c-4694-b211-548e8282db5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G:\Q299xx.LWW\LWW TEMPLATE.ppt</Template>
  <TotalTime>2957</TotalTime>
  <Words>2281</Words>
  <Application>Microsoft Office PowerPoint</Application>
  <PresentationFormat>On-screen Show (4:3)</PresentationFormat>
  <Paragraphs>247</Paragraphs>
  <Slides>40</Slides>
  <Notes>40</Notes>
  <HiddenSlides>0</HiddenSlides>
  <MMClips>40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ＭＳ Ｐゴシック</vt:lpstr>
      <vt:lpstr>Arial</vt:lpstr>
      <vt:lpstr>Courier New</vt:lpstr>
      <vt:lpstr>Geneva</vt:lpstr>
      <vt:lpstr>Times New Roman</vt:lpstr>
      <vt:lpstr>Verdana</vt:lpstr>
      <vt:lpstr>Wingdings</vt:lpstr>
      <vt:lpstr>ヒラギノ角ゴ Pro W3</vt:lpstr>
      <vt:lpstr>LWW TEMPLATE</vt:lpstr>
      <vt:lpstr>Chapter 10  Consumer Interests and Concerns</vt:lpstr>
      <vt:lpstr>Consumer Interests and Issues #1</vt:lpstr>
      <vt:lpstr>Consumer Interests and Issues #2 </vt:lpstr>
      <vt:lpstr>Consumer Interests and Issues #3 </vt:lpstr>
      <vt:lpstr>Question #1</vt:lpstr>
      <vt:lpstr>Answer to Question #1</vt:lpstr>
      <vt:lpstr>Functional Foods #1</vt:lpstr>
      <vt:lpstr>Functional Foods #2</vt:lpstr>
      <vt:lpstr>Functional Foods #3</vt:lpstr>
      <vt:lpstr>Question #2</vt:lpstr>
      <vt:lpstr>Answer to Question #2</vt:lpstr>
      <vt:lpstr>Organically Grown Foods #1</vt:lpstr>
      <vt:lpstr>Organically Grown Foods #2</vt:lpstr>
      <vt:lpstr>Organically Grown Foods #3</vt:lpstr>
      <vt:lpstr>Organically Grown Foods #4</vt:lpstr>
      <vt:lpstr>Organically Grown Foods #5</vt:lpstr>
      <vt:lpstr>Organically Grown Foods #6</vt:lpstr>
      <vt:lpstr>Organically Grown Foods #7</vt:lpstr>
      <vt:lpstr>Organically Grown Foods #8</vt:lpstr>
      <vt:lpstr>Question #3</vt:lpstr>
      <vt:lpstr>Answer to Question #3</vt:lpstr>
      <vt:lpstr>Foodborne Illness #1</vt:lpstr>
      <vt:lpstr>Foodborne Illness #2</vt:lpstr>
      <vt:lpstr>Foodborne Illness #3</vt:lpstr>
      <vt:lpstr>Foodborne Illness #4</vt:lpstr>
      <vt:lpstr>Food Biotechnology #1</vt:lpstr>
      <vt:lpstr>Food Biotechnology #2</vt:lpstr>
      <vt:lpstr>Food Biotechnology #3</vt:lpstr>
      <vt:lpstr>Food Biotechnology #4</vt:lpstr>
      <vt:lpstr>Food Biotechnology #5</vt:lpstr>
      <vt:lpstr>Food Biotechnology #6</vt:lpstr>
      <vt:lpstr>Food Biotechnology #7</vt:lpstr>
      <vt:lpstr>Antibiotics in the Food Supply</vt:lpstr>
      <vt:lpstr>Food Irradiation</vt:lpstr>
      <vt:lpstr>Question #4</vt:lpstr>
      <vt:lpstr>Answer to Question #4</vt:lpstr>
      <vt:lpstr>Food Assess #1</vt:lpstr>
      <vt:lpstr>Food Assess #2</vt:lpstr>
      <vt:lpstr>Food Assess #3</vt:lpstr>
      <vt:lpstr>Food Assess #4</vt:lpstr>
    </vt:vector>
  </TitlesOfParts>
  <Company>Wolters Kluwer Health - Lippincott Williams &amp; Wilkins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10: Consumer Interests and Concerns</dc:title>
  <dc:creator>Dale Gray</dc:creator>
  <cp:lastModifiedBy>Alicia Whittington</cp:lastModifiedBy>
  <cp:revision>434</cp:revision>
  <cp:lastPrinted>2001-01-03T19:47:24Z</cp:lastPrinted>
  <dcterms:created xsi:type="dcterms:W3CDTF">2001-02-15T19:07:27Z</dcterms:created>
  <dcterms:modified xsi:type="dcterms:W3CDTF">2025-02-20T20:45:53Z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0x010100B1D3A325B195B042B99798D3BE9FBAD0</vt:lpwstr>
  </property>
</Properties>
</file>