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91" d="100"/>
          <a:sy n="91" d="100"/>
        </p:scale>
        <p:origin x="39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2B3775-50B5-441A-B99E-40608D4379F9}"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63862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12B3775-50B5-441A-B99E-40608D4379F9}"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2978081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12B3775-50B5-441A-B99E-40608D4379F9}"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07CF43-8B2F-4603-BEB1-B1158566327F}"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9139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12B3775-50B5-441A-B99E-40608D4379F9}"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3436198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12B3775-50B5-441A-B99E-40608D4379F9}"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07CF43-8B2F-4603-BEB1-B1158566327F}"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1710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12B3775-50B5-441A-B99E-40608D4379F9}"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4151660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2B3775-50B5-441A-B99E-40608D4379F9}"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546462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2B3775-50B5-441A-B99E-40608D4379F9}"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3273166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2B3775-50B5-441A-B99E-40608D4379F9}"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1333726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12B3775-50B5-441A-B99E-40608D4379F9}"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2530111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2B3775-50B5-441A-B99E-40608D4379F9}"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1231275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2B3775-50B5-441A-B99E-40608D4379F9}"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254440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2B3775-50B5-441A-B99E-40608D4379F9}"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306489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B3775-50B5-441A-B99E-40608D4379F9}"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3585886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12B3775-50B5-441A-B99E-40608D4379F9}"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4077559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12B3775-50B5-441A-B99E-40608D4379F9}"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07CF43-8B2F-4603-BEB1-B1158566327F}" type="slidenum">
              <a:rPr lang="en-US" smtClean="0"/>
              <a:t>‹#›</a:t>
            </a:fld>
            <a:endParaRPr lang="en-US"/>
          </a:p>
        </p:txBody>
      </p:sp>
    </p:spTree>
    <p:extLst>
      <p:ext uri="{BB962C8B-B14F-4D97-AF65-F5344CB8AC3E}">
        <p14:creationId xmlns:p14="http://schemas.microsoft.com/office/powerpoint/2010/main" val="1073042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12B3775-50B5-441A-B99E-40608D4379F9}" type="datetimeFigureOut">
              <a:rPr lang="en-US" smtClean="0"/>
              <a:t>11/2/2020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607CF43-8B2F-4603-BEB1-B1158566327F}" type="slidenum">
              <a:rPr lang="en-US" smtClean="0"/>
              <a:t>‹#›</a:t>
            </a:fld>
            <a:endParaRPr lang="en-US"/>
          </a:p>
        </p:txBody>
      </p:sp>
    </p:spTree>
    <p:extLst>
      <p:ext uri="{BB962C8B-B14F-4D97-AF65-F5344CB8AC3E}">
        <p14:creationId xmlns:p14="http://schemas.microsoft.com/office/powerpoint/2010/main" val="3386452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0124" y="2133599"/>
            <a:ext cx="10363199" cy="4524315"/>
          </a:xfrm>
          <a:prstGeom prst="rect">
            <a:avLst/>
          </a:prstGeom>
        </p:spPr>
        <p:txBody>
          <a:bodyPr wrap="square">
            <a:spAutoFit/>
          </a:bodyPr>
          <a:lstStyle/>
          <a:p>
            <a:r>
              <a:rPr lang="en-US" sz="3600" dirty="0" smtClean="0">
                <a:latin typeface="Constantia" panose="02030602050306030303" pitchFamily="18" charset="0"/>
              </a:rPr>
              <a:t>“Social and </a:t>
            </a:r>
            <a:r>
              <a:rPr lang="en-US" sz="3600" dirty="0">
                <a:latin typeface="Constantia" panose="02030602050306030303" pitchFamily="18" charset="0"/>
              </a:rPr>
              <a:t>E</a:t>
            </a:r>
            <a:r>
              <a:rPr lang="en-US" sz="3600" dirty="0" smtClean="0">
                <a:latin typeface="Constantia" panose="02030602050306030303" pitchFamily="18" charset="0"/>
              </a:rPr>
              <a:t>motional </a:t>
            </a:r>
            <a:r>
              <a:rPr lang="en-US" sz="3600" dirty="0">
                <a:latin typeface="Constantia" panose="02030602050306030303" pitchFamily="18" charset="0"/>
              </a:rPr>
              <a:t>L</a:t>
            </a:r>
            <a:r>
              <a:rPr lang="en-US" sz="3600" dirty="0" smtClean="0">
                <a:latin typeface="Constantia" panose="02030602050306030303" pitchFamily="18" charset="0"/>
              </a:rPr>
              <a:t>earning (SEL) is the process through which children and adults understand and manage emotions, set and achieve positive goals, feel and show empathy for others, establish and maintain positive relationships, and make responsible decisions.”</a:t>
            </a:r>
          </a:p>
          <a:p>
            <a:endParaRPr lang="en-US" sz="3600" smtClean="0">
              <a:latin typeface="Constantia" panose="02030602050306030303" pitchFamily="18" charset="0"/>
            </a:endParaRPr>
          </a:p>
          <a:p>
            <a:r>
              <a:rPr lang="en-US" sz="3600" smtClean="0">
                <a:latin typeface="Constantia" panose="02030602050306030303" pitchFamily="18" charset="0"/>
              </a:rPr>
              <a:t>Source</a:t>
            </a:r>
            <a:r>
              <a:rPr lang="en-US" sz="3600" dirty="0" smtClean="0">
                <a:latin typeface="Constantia" panose="02030602050306030303" pitchFamily="18" charset="0"/>
              </a:rPr>
              <a:t>: CASEL </a:t>
            </a:r>
            <a:endParaRPr lang="en-US" sz="3600" dirty="0">
              <a:latin typeface="Constantia" panose="02030602050306030303" pitchFamily="18" charset="0"/>
            </a:endParaRPr>
          </a:p>
        </p:txBody>
      </p:sp>
      <p:sp>
        <p:nvSpPr>
          <p:cNvPr id="5" name="Rectangle 4"/>
          <p:cNvSpPr/>
          <p:nvPr/>
        </p:nvSpPr>
        <p:spPr>
          <a:xfrm>
            <a:off x="1650124" y="669297"/>
            <a:ext cx="9869214" cy="923330"/>
          </a:xfrm>
          <a:prstGeom prst="rect">
            <a:avLst/>
          </a:prstGeom>
        </p:spPr>
        <p:txBody>
          <a:bodyPr wrap="square">
            <a:spAutoFit/>
          </a:bodyPr>
          <a:lstStyle/>
          <a:p>
            <a:r>
              <a:rPr lang="en-US" sz="5400" dirty="0">
                <a:latin typeface="Constantia" panose="02030602050306030303" pitchFamily="18" charset="0"/>
              </a:rPr>
              <a:t>Social Emotional Learning</a:t>
            </a:r>
            <a:endParaRPr lang="en-US" sz="5400" dirty="0"/>
          </a:p>
        </p:txBody>
      </p:sp>
    </p:spTree>
    <p:extLst>
      <p:ext uri="{BB962C8B-B14F-4D97-AF65-F5344CB8AC3E}">
        <p14:creationId xmlns:p14="http://schemas.microsoft.com/office/powerpoint/2010/main" val="1425648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2994" y="2417379"/>
            <a:ext cx="6653048" cy="5016758"/>
          </a:xfrm>
          <a:prstGeom prst="rect">
            <a:avLst/>
          </a:prstGeom>
        </p:spPr>
        <p:txBody>
          <a:bodyPr wrap="square">
            <a:spAutoFit/>
          </a:bodyPr>
          <a:lstStyle/>
          <a:p>
            <a:pPr algn="ctr"/>
            <a:r>
              <a:rPr lang="en-US" sz="4000" dirty="0">
                <a:latin typeface="Constantia" panose="02030602050306030303" pitchFamily="18" charset="0"/>
              </a:rPr>
              <a:t>Mrs. Rita Lewis Smith</a:t>
            </a:r>
          </a:p>
          <a:p>
            <a:pPr algn="ctr"/>
            <a:r>
              <a:rPr lang="en-US" sz="4000" dirty="0">
                <a:latin typeface="Constantia" panose="02030602050306030303" pitchFamily="18" charset="0"/>
              </a:rPr>
              <a:t>Dr. Deidra Bowden</a:t>
            </a:r>
          </a:p>
          <a:p>
            <a:pPr algn="ctr"/>
            <a:r>
              <a:rPr lang="en-US" sz="4000" dirty="0" smtClean="0">
                <a:latin typeface="Constantia" panose="02030602050306030303" pitchFamily="18" charset="0"/>
              </a:rPr>
              <a:t>Mr</a:t>
            </a:r>
            <a:r>
              <a:rPr lang="en-US" sz="4000" dirty="0">
                <a:latin typeface="Constantia" panose="02030602050306030303" pitchFamily="18" charset="0"/>
              </a:rPr>
              <a:t>. Cornelius Pratt</a:t>
            </a:r>
          </a:p>
          <a:p>
            <a:pPr algn="ctr"/>
            <a:r>
              <a:rPr lang="en-US" sz="4000" dirty="0" smtClean="0">
                <a:latin typeface="Constantia" panose="02030602050306030303" pitchFamily="18" charset="0"/>
              </a:rPr>
              <a:t>Mrs</a:t>
            </a:r>
            <a:r>
              <a:rPr lang="en-US" sz="4000" dirty="0">
                <a:latin typeface="Constantia" panose="02030602050306030303" pitchFamily="18" charset="0"/>
              </a:rPr>
              <a:t>.  </a:t>
            </a:r>
            <a:r>
              <a:rPr lang="en-US" sz="4000" dirty="0" err="1">
                <a:latin typeface="Constantia" panose="02030602050306030303" pitchFamily="18" charset="0"/>
              </a:rPr>
              <a:t>Aseanda</a:t>
            </a:r>
            <a:r>
              <a:rPr lang="en-US" sz="4000" dirty="0">
                <a:latin typeface="Constantia" panose="02030602050306030303" pitchFamily="18" charset="0"/>
              </a:rPr>
              <a:t> </a:t>
            </a:r>
            <a:r>
              <a:rPr lang="en-US" sz="4000" dirty="0" smtClean="0">
                <a:latin typeface="Constantia" panose="02030602050306030303" pitchFamily="18" charset="0"/>
              </a:rPr>
              <a:t>Moody</a:t>
            </a:r>
          </a:p>
          <a:p>
            <a:pPr algn="ctr"/>
            <a:r>
              <a:rPr lang="en-US" sz="4000" dirty="0" smtClean="0">
                <a:latin typeface="Constantia" panose="02030602050306030303" pitchFamily="18" charset="0"/>
              </a:rPr>
              <a:t>Mr</a:t>
            </a:r>
            <a:r>
              <a:rPr lang="en-US" sz="4000" dirty="0">
                <a:latin typeface="Constantia" panose="02030602050306030303" pitchFamily="18" charset="0"/>
              </a:rPr>
              <a:t>.  Anthony Santo </a:t>
            </a:r>
            <a:br>
              <a:rPr lang="en-US" sz="4000" dirty="0">
                <a:latin typeface="Constantia" panose="02030602050306030303" pitchFamily="18" charset="0"/>
              </a:rPr>
            </a:br>
            <a:r>
              <a:rPr lang="en-US" sz="4000" dirty="0">
                <a:latin typeface="Constantia" panose="02030602050306030303" pitchFamily="18" charset="0"/>
              </a:rPr>
              <a:t>Mrs. Renata </a:t>
            </a:r>
            <a:r>
              <a:rPr lang="en-US" sz="4000" dirty="0" err="1">
                <a:latin typeface="Constantia" panose="02030602050306030303" pitchFamily="18" charset="0"/>
              </a:rPr>
              <a:t>Truewell</a:t>
            </a:r>
            <a:r>
              <a:rPr lang="en-US" sz="4000" b="1" dirty="0">
                <a:latin typeface="Constantia" panose="02030602050306030303" pitchFamily="18" charset="0"/>
              </a:rPr>
              <a:t/>
            </a:r>
            <a:br>
              <a:rPr lang="en-US" sz="4000" b="1" dirty="0">
                <a:latin typeface="Constantia" panose="02030602050306030303" pitchFamily="18" charset="0"/>
              </a:rPr>
            </a:br>
            <a:r>
              <a:rPr lang="en-US" sz="4000" b="1" dirty="0">
                <a:latin typeface="Constantia" panose="02030602050306030303" pitchFamily="18" charset="0"/>
              </a:rPr>
              <a:t/>
            </a:r>
            <a:br>
              <a:rPr lang="en-US" sz="4000" b="1" dirty="0">
                <a:latin typeface="Constantia" panose="02030602050306030303" pitchFamily="18" charset="0"/>
              </a:rPr>
            </a:br>
            <a:endParaRPr lang="en-US" sz="4000" b="1" dirty="0">
              <a:latin typeface="Constantia" panose="02030602050306030303" pitchFamily="18" charset="0"/>
            </a:endParaRPr>
          </a:p>
        </p:txBody>
      </p:sp>
      <p:sp>
        <p:nvSpPr>
          <p:cNvPr id="3" name="Rectangle 2"/>
          <p:cNvSpPr/>
          <p:nvPr/>
        </p:nvSpPr>
        <p:spPr>
          <a:xfrm>
            <a:off x="1534510" y="562331"/>
            <a:ext cx="9543393" cy="1569660"/>
          </a:xfrm>
          <a:prstGeom prst="rect">
            <a:avLst/>
          </a:prstGeom>
        </p:spPr>
        <p:txBody>
          <a:bodyPr wrap="square">
            <a:spAutoFit/>
          </a:bodyPr>
          <a:lstStyle/>
          <a:p>
            <a:r>
              <a:rPr lang="en-US" sz="4800" dirty="0">
                <a:latin typeface="Constantia" panose="02030602050306030303" pitchFamily="18" charset="0"/>
              </a:rPr>
              <a:t>Marion </a:t>
            </a:r>
            <a:r>
              <a:rPr lang="en-US" sz="4800" dirty="0" smtClean="0">
                <a:latin typeface="Constantia" panose="02030602050306030303" pitchFamily="18" charset="0"/>
              </a:rPr>
              <a:t>High School’s SEL Team Members</a:t>
            </a:r>
            <a:endParaRPr lang="en-US" sz="4800" dirty="0">
              <a:latin typeface="Constantia" panose="02030602050306030303" pitchFamily="18" charset="0"/>
            </a:endParaRPr>
          </a:p>
        </p:txBody>
      </p:sp>
    </p:spTree>
    <p:extLst>
      <p:ext uri="{BB962C8B-B14F-4D97-AF65-F5344CB8AC3E}">
        <p14:creationId xmlns:p14="http://schemas.microsoft.com/office/powerpoint/2010/main" val="10135249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TotalTime>
  <Words>85</Words>
  <Application>Microsoft Office PowerPoint</Application>
  <PresentationFormat>Widescreen</PresentationFormat>
  <Paragraphs>10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Century Gothic</vt:lpstr>
      <vt:lpstr>Constantia</vt:lpstr>
      <vt:lpstr>Wingdings 3</vt:lpstr>
      <vt:lpstr>Wisp</vt:lpstr>
      <vt:lpstr>PowerPoint Presentation</vt:lpstr>
      <vt:lpstr>PowerPoint Presentation</vt:lpstr>
    </vt:vector>
  </TitlesOfParts>
  <Company>Marion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Rita Lewis Smith</dc:creator>
  <cp:lastModifiedBy>Rita Lewis Smith</cp:lastModifiedBy>
  <cp:revision>1</cp:revision>
  <dcterms:created xsi:type="dcterms:W3CDTF">2020-11-02T19:31:21Z</dcterms:created>
  <dcterms:modified xsi:type="dcterms:W3CDTF">2020-11-02T19:38:15Z</dcterms:modified>
</cp:coreProperties>
</file>